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73" r:id="rId2"/>
    <p:sldId id="295" r:id="rId3"/>
    <p:sldId id="282" r:id="rId4"/>
    <p:sldId id="274" r:id="rId5"/>
    <p:sldId id="275" r:id="rId6"/>
    <p:sldId id="283" r:id="rId7"/>
    <p:sldId id="284" r:id="rId8"/>
    <p:sldId id="285" r:id="rId9"/>
    <p:sldId id="286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Open Sans" panose="020B0604020202020204" charset="0"/>
      <p:regular r:id="rId16"/>
      <p:bold r:id="rId17"/>
      <p:italic r:id="rId18"/>
      <p:boldItalic r:id="rId19"/>
    </p:embeddedFont>
    <p:embeddedFont>
      <p:font typeface="Open Sans Light" panose="020B0604020202020204" charset="0"/>
      <p:regular r:id="rId20"/>
      <p:italic r:id="rId21"/>
    </p:embeddedFont>
    <p:embeddedFont>
      <p:font typeface="Trebuchet MS" panose="020B060302020202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5349"/>
    <a:srgbClr val="E84A27"/>
    <a:srgbClr val="26416B"/>
    <a:srgbClr val="13294B"/>
    <a:srgbClr val="471200"/>
    <a:srgbClr val="FFFFFF"/>
    <a:srgbClr val="D133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 autoAdjust="0"/>
    <p:restoredTop sz="78105"/>
  </p:normalViewPr>
  <p:slideViewPr>
    <p:cSldViewPr snapToGrid="0">
      <p:cViewPr varScale="1">
        <p:scale>
          <a:sx n="67" d="100"/>
          <a:sy n="67" d="100"/>
        </p:scale>
        <p:origin x="1680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2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375BD-B717-724F-BDEE-20B3991830D2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0D5DA4-BFC1-E141-8804-23D412AB8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231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star.nesdis.noaa.gov/GOES16/ABI/FD/GEOCOLOR/20201701400_GOES16-ABI-FD-GEOCOLOR-678x678.jpg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0D5DA4-BFC1-E141-8804-23D412AB8C8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525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NOAA image URL:  </a:t>
            </a:r>
            <a:r>
              <a:rPr lang="en-US" dirty="0">
                <a:hlinkClick r:id="rId3"/>
              </a:rPr>
              <a:t>https://cdn.star.nesdis.noaa.gov/GOES16/ABI/FD/GEOCOLOR/20201701400_GOES16-ABI-FD-GEOCOLOR-678x678.jpg</a:t>
            </a:r>
            <a:r>
              <a:rPr lang="en-US" dirty="0"/>
              <a:t> </a:t>
            </a:r>
            <a:endParaRPr lang="en-US" i="1" dirty="0"/>
          </a:p>
          <a:p>
            <a:r>
              <a:rPr lang="en-US" dirty="0"/>
              <a:t>Features dust moving westward off Africa.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0D5DA4-BFC1-E141-8804-23D412AB8C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85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0D5DA4-BFC1-E141-8804-23D412AB8C8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548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73038" y="297951"/>
            <a:ext cx="11868149" cy="3235963"/>
          </a:xfrm>
        </p:spPr>
        <p:txBody>
          <a:bodyPr anchor="b" anchorCtr="0">
            <a:noAutofit/>
          </a:bodyPr>
          <a:lstStyle>
            <a:lvl1pPr algn="ctr">
              <a:defRPr sz="6000" b="1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173037" y="3534310"/>
            <a:ext cx="11868151" cy="294895"/>
          </a:xfrm>
        </p:spPr>
        <p:txBody>
          <a:bodyPr>
            <a:normAutofit/>
          </a:bodyPr>
          <a:lstStyle>
            <a:lvl1pPr marL="0" indent="0" algn="ctr">
              <a:buNone/>
              <a:defRPr sz="1800" b="0" baseline="0">
                <a:solidFill>
                  <a:srgbClr val="E84A2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with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73038" y="3829205"/>
            <a:ext cx="11868150" cy="496215"/>
          </a:xfrm>
        </p:spPr>
        <p:txBody>
          <a:bodyPr>
            <a:noAutofit/>
          </a:bodyPr>
          <a:lstStyle>
            <a:lvl1pPr marL="0" indent="0" algn="ctr">
              <a:buNone/>
              <a:defRPr sz="3600" cap="all" spc="300" baseline="0">
                <a:solidFill>
                  <a:srgbClr val="E84A2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Instructor Name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73038" y="5132982"/>
            <a:ext cx="11868150" cy="374579"/>
          </a:xfrm>
        </p:spPr>
        <p:txBody>
          <a:bodyPr>
            <a:noAutofit/>
          </a:bodyPr>
          <a:lstStyle>
            <a:lvl1pPr marL="0" indent="0" algn="ctr">
              <a:buNone/>
              <a:defRPr sz="2800" b="1">
                <a:ln w="3175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Module Title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73038" y="5623676"/>
            <a:ext cx="11868150" cy="374579"/>
          </a:xfrm>
        </p:spPr>
        <p:txBody>
          <a:bodyPr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4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1263" y="452387"/>
            <a:ext cx="11242307" cy="5986914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"Insert quotation."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  <p:sp>
        <p:nvSpPr>
          <p:cNvPr id="4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81263" y="5975683"/>
            <a:ext cx="11242307" cy="46361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i="0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Quote Attribution</a:t>
            </a:r>
          </a:p>
        </p:txBody>
      </p:sp>
    </p:spTree>
    <p:extLst>
      <p:ext uri="{BB962C8B-B14F-4D97-AF65-F5344CB8AC3E}">
        <p14:creationId xmlns:p14="http://schemas.microsoft.com/office/powerpoint/2010/main" val="17949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234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72570"/>
            <a:ext cx="11752446" cy="1058779"/>
          </a:xfrm>
        </p:spPr>
        <p:txBody>
          <a:bodyPr>
            <a:normAutofit/>
          </a:bodyPr>
          <a:lstStyle>
            <a:lvl1pPr>
              <a:defRPr sz="5400" spc="-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 hasCustomPrompt="1"/>
          </p:nvPr>
        </p:nvSpPr>
        <p:spPr>
          <a:xfrm>
            <a:off x="211755" y="1376947"/>
            <a:ext cx="11752730" cy="4674532"/>
          </a:xfrm>
          <a:custGeom>
            <a:avLst/>
            <a:gdLst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348 w 11758675"/>
              <a:gd name="connsiteY2" fmla="*/ 3969822 h 5209314"/>
              <a:gd name="connsiteX3" fmla="*/ 11758675 w 11758675"/>
              <a:gd name="connsiteY3" fmla="*/ 4557128 h 5209314"/>
              <a:gd name="connsiteX4" fmla="*/ 11170620 w 11758675"/>
              <a:gd name="connsiteY4" fmla="*/ 4557128 h 5209314"/>
              <a:gd name="connsiteX5" fmla="*/ 11170620 w 11758675"/>
              <a:gd name="connsiteY5" fmla="*/ 5209314 h 5209314"/>
              <a:gd name="connsiteX6" fmla="*/ 0 w 11758675"/>
              <a:gd name="connsiteY6" fmla="*/ 5207268 h 5209314"/>
              <a:gd name="connsiteX0" fmla="*/ 0 w 12647099"/>
              <a:gd name="connsiteY0" fmla="*/ 0 h 5209314"/>
              <a:gd name="connsiteX1" fmla="*/ 11752447 w 12647099"/>
              <a:gd name="connsiteY1" fmla="*/ 0 h 5209314"/>
              <a:gd name="connsiteX2" fmla="*/ 11758675 w 12647099"/>
              <a:gd name="connsiteY2" fmla="*/ 4557128 h 5209314"/>
              <a:gd name="connsiteX3" fmla="*/ 11170620 w 12647099"/>
              <a:gd name="connsiteY3" fmla="*/ 4557128 h 5209314"/>
              <a:gd name="connsiteX4" fmla="*/ 11170620 w 12647099"/>
              <a:gd name="connsiteY4" fmla="*/ 5209314 h 5209314"/>
              <a:gd name="connsiteX5" fmla="*/ 0 w 12647099"/>
              <a:gd name="connsiteY5" fmla="*/ 5207268 h 5209314"/>
              <a:gd name="connsiteX6" fmla="*/ 0 w 12647099"/>
              <a:gd name="connsiteY6" fmla="*/ 0 h 5209314"/>
              <a:gd name="connsiteX0" fmla="*/ 0 w 12631045"/>
              <a:gd name="connsiteY0" fmla="*/ 0 h 5209314"/>
              <a:gd name="connsiteX1" fmla="*/ 11752447 w 12631045"/>
              <a:gd name="connsiteY1" fmla="*/ 0 h 5209314"/>
              <a:gd name="connsiteX2" fmla="*/ 11758675 w 12631045"/>
              <a:gd name="connsiteY2" fmla="*/ 4557128 h 5209314"/>
              <a:gd name="connsiteX3" fmla="*/ 11170620 w 12631045"/>
              <a:gd name="connsiteY3" fmla="*/ 4557128 h 5209314"/>
              <a:gd name="connsiteX4" fmla="*/ 11170620 w 12631045"/>
              <a:gd name="connsiteY4" fmla="*/ 5209314 h 5209314"/>
              <a:gd name="connsiteX5" fmla="*/ 0 w 12631045"/>
              <a:gd name="connsiteY5" fmla="*/ 5207268 h 5209314"/>
              <a:gd name="connsiteX6" fmla="*/ 0 w 12631045"/>
              <a:gd name="connsiteY6" fmla="*/ 0 h 5209314"/>
              <a:gd name="connsiteX0" fmla="*/ 0 w 11772040"/>
              <a:gd name="connsiteY0" fmla="*/ 0 h 5209314"/>
              <a:gd name="connsiteX1" fmla="*/ 11752447 w 11772040"/>
              <a:gd name="connsiteY1" fmla="*/ 0 h 5209314"/>
              <a:gd name="connsiteX2" fmla="*/ 11758675 w 11772040"/>
              <a:gd name="connsiteY2" fmla="*/ 4557128 h 5209314"/>
              <a:gd name="connsiteX3" fmla="*/ 11170620 w 11772040"/>
              <a:gd name="connsiteY3" fmla="*/ 4557128 h 5209314"/>
              <a:gd name="connsiteX4" fmla="*/ 11170620 w 11772040"/>
              <a:gd name="connsiteY4" fmla="*/ 5209314 h 5209314"/>
              <a:gd name="connsiteX5" fmla="*/ 0 w 11772040"/>
              <a:gd name="connsiteY5" fmla="*/ 5207268 h 5209314"/>
              <a:gd name="connsiteX6" fmla="*/ 0 w 11772040"/>
              <a:gd name="connsiteY6" fmla="*/ 0 h 5209314"/>
              <a:gd name="connsiteX0" fmla="*/ 0 w 11772040"/>
              <a:gd name="connsiteY0" fmla="*/ 0 h 5209314"/>
              <a:gd name="connsiteX1" fmla="*/ 11752447 w 11772040"/>
              <a:gd name="connsiteY1" fmla="*/ 0 h 5209314"/>
              <a:gd name="connsiteX2" fmla="*/ 11758675 w 11772040"/>
              <a:gd name="connsiteY2" fmla="*/ 4557128 h 5209314"/>
              <a:gd name="connsiteX3" fmla="*/ 11170620 w 11772040"/>
              <a:gd name="connsiteY3" fmla="*/ 4557128 h 5209314"/>
              <a:gd name="connsiteX4" fmla="*/ 11170620 w 11772040"/>
              <a:gd name="connsiteY4" fmla="*/ 5209314 h 5209314"/>
              <a:gd name="connsiteX5" fmla="*/ 0 w 11772040"/>
              <a:gd name="connsiteY5" fmla="*/ 5207268 h 5209314"/>
              <a:gd name="connsiteX6" fmla="*/ 0 w 11772040"/>
              <a:gd name="connsiteY6" fmla="*/ 0 h 5209314"/>
              <a:gd name="connsiteX0" fmla="*/ 0 w 11761931"/>
              <a:gd name="connsiteY0" fmla="*/ 0 h 5209314"/>
              <a:gd name="connsiteX1" fmla="*/ 11752447 w 11761931"/>
              <a:gd name="connsiteY1" fmla="*/ 0 h 5209314"/>
              <a:gd name="connsiteX2" fmla="*/ 11758675 w 11761931"/>
              <a:gd name="connsiteY2" fmla="*/ 4557128 h 5209314"/>
              <a:gd name="connsiteX3" fmla="*/ 11170620 w 11761931"/>
              <a:gd name="connsiteY3" fmla="*/ 4557128 h 5209314"/>
              <a:gd name="connsiteX4" fmla="*/ 11170620 w 11761931"/>
              <a:gd name="connsiteY4" fmla="*/ 5209314 h 5209314"/>
              <a:gd name="connsiteX5" fmla="*/ 0 w 11761931"/>
              <a:gd name="connsiteY5" fmla="*/ 5207268 h 5209314"/>
              <a:gd name="connsiteX6" fmla="*/ 0 w 11761931"/>
              <a:gd name="connsiteY6" fmla="*/ 0 h 5209314"/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675 w 11758675"/>
              <a:gd name="connsiteY2" fmla="*/ 4557128 h 5209314"/>
              <a:gd name="connsiteX3" fmla="*/ 11170620 w 11758675"/>
              <a:gd name="connsiteY3" fmla="*/ 4557128 h 5209314"/>
              <a:gd name="connsiteX4" fmla="*/ 11170620 w 11758675"/>
              <a:gd name="connsiteY4" fmla="*/ 5209314 h 5209314"/>
              <a:gd name="connsiteX5" fmla="*/ 0 w 11758675"/>
              <a:gd name="connsiteY5" fmla="*/ 5207268 h 5209314"/>
              <a:gd name="connsiteX6" fmla="*/ 0 w 11758675"/>
              <a:gd name="connsiteY6" fmla="*/ 0 h 5209314"/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675 w 11758675"/>
              <a:gd name="connsiteY2" fmla="*/ 4557128 h 5209314"/>
              <a:gd name="connsiteX3" fmla="*/ 11756247 w 11758675"/>
              <a:gd name="connsiteY3" fmla="*/ 5194533 h 5209314"/>
              <a:gd name="connsiteX4" fmla="*/ 11170620 w 11758675"/>
              <a:gd name="connsiteY4" fmla="*/ 5209314 h 5209314"/>
              <a:gd name="connsiteX5" fmla="*/ 0 w 11758675"/>
              <a:gd name="connsiteY5" fmla="*/ 5207268 h 5209314"/>
              <a:gd name="connsiteX6" fmla="*/ 0 w 11758675"/>
              <a:gd name="connsiteY6" fmla="*/ 0 h 5209314"/>
              <a:gd name="connsiteX0" fmla="*/ 0 w 11822053"/>
              <a:gd name="connsiteY0" fmla="*/ 0 h 5220126"/>
              <a:gd name="connsiteX1" fmla="*/ 11752447 w 11822053"/>
              <a:gd name="connsiteY1" fmla="*/ 0 h 5220126"/>
              <a:gd name="connsiteX2" fmla="*/ 11758675 w 11822053"/>
              <a:gd name="connsiteY2" fmla="*/ 4557128 h 5220126"/>
              <a:gd name="connsiteX3" fmla="*/ 11756247 w 11822053"/>
              <a:gd name="connsiteY3" fmla="*/ 5194533 h 5220126"/>
              <a:gd name="connsiteX4" fmla="*/ 11170620 w 11822053"/>
              <a:gd name="connsiteY4" fmla="*/ 5209314 h 5220126"/>
              <a:gd name="connsiteX5" fmla="*/ 0 w 11822053"/>
              <a:gd name="connsiteY5" fmla="*/ 5207268 h 5220126"/>
              <a:gd name="connsiteX6" fmla="*/ 0 w 11822053"/>
              <a:gd name="connsiteY6" fmla="*/ 0 h 5220126"/>
              <a:gd name="connsiteX0" fmla="*/ 0 w 11758803"/>
              <a:gd name="connsiteY0" fmla="*/ 0 h 5209314"/>
              <a:gd name="connsiteX1" fmla="*/ 11752447 w 11758803"/>
              <a:gd name="connsiteY1" fmla="*/ 0 h 5209314"/>
              <a:gd name="connsiteX2" fmla="*/ 11758675 w 11758803"/>
              <a:gd name="connsiteY2" fmla="*/ 4557128 h 5209314"/>
              <a:gd name="connsiteX3" fmla="*/ 11756247 w 11758803"/>
              <a:gd name="connsiteY3" fmla="*/ 5194533 h 5209314"/>
              <a:gd name="connsiteX4" fmla="*/ 11170620 w 11758803"/>
              <a:gd name="connsiteY4" fmla="*/ 5209314 h 5209314"/>
              <a:gd name="connsiteX5" fmla="*/ 0 w 11758803"/>
              <a:gd name="connsiteY5" fmla="*/ 5207268 h 5209314"/>
              <a:gd name="connsiteX6" fmla="*/ 0 w 11758803"/>
              <a:gd name="connsiteY6" fmla="*/ 0 h 5209314"/>
              <a:gd name="connsiteX0" fmla="*/ 0 w 11758803"/>
              <a:gd name="connsiteY0" fmla="*/ 0 h 5220927"/>
              <a:gd name="connsiteX1" fmla="*/ 11752447 w 11758803"/>
              <a:gd name="connsiteY1" fmla="*/ 0 h 5220927"/>
              <a:gd name="connsiteX2" fmla="*/ 11758675 w 11758803"/>
              <a:gd name="connsiteY2" fmla="*/ 4557128 h 5220927"/>
              <a:gd name="connsiteX3" fmla="*/ 11756247 w 11758803"/>
              <a:gd name="connsiteY3" fmla="*/ 5220927 h 5220927"/>
              <a:gd name="connsiteX4" fmla="*/ 11170620 w 11758803"/>
              <a:gd name="connsiteY4" fmla="*/ 5209314 h 5220927"/>
              <a:gd name="connsiteX5" fmla="*/ 0 w 11758803"/>
              <a:gd name="connsiteY5" fmla="*/ 5207268 h 5220927"/>
              <a:gd name="connsiteX6" fmla="*/ 0 w 11758803"/>
              <a:gd name="connsiteY6" fmla="*/ 0 h 5220927"/>
              <a:gd name="connsiteX0" fmla="*/ 0 w 11758803"/>
              <a:gd name="connsiteY0" fmla="*/ 0 h 5212129"/>
              <a:gd name="connsiteX1" fmla="*/ 11752447 w 11758803"/>
              <a:gd name="connsiteY1" fmla="*/ 0 h 5212129"/>
              <a:gd name="connsiteX2" fmla="*/ 11758675 w 11758803"/>
              <a:gd name="connsiteY2" fmla="*/ 4557128 h 5212129"/>
              <a:gd name="connsiteX3" fmla="*/ 11756247 w 11758803"/>
              <a:gd name="connsiteY3" fmla="*/ 5212129 h 5212129"/>
              <a:gd name="connsiteX4" fmla="*/ 11170620 w 11758803"/>
              <a:gd name="connsiteY4" fmla="*/ 5209314 h 5212129"/>
              <a:gd name="connsiteX5" fmla="*/ 0 w 11758803"/>
              <a:gd name="connsiteY5" fmla="*/ 5207268 h 5212129"/>
              <a:gd name="connsiteX6" fmla="*/ 0 w 11758803"/>
              <a:gd name="connsiteY6" fmla="*/ 0 h 5212129"/>
              <a:gd name="connsiteX0" fmla="*/ 0 w 11756247"/>
              <a:gd name="connsiteY0" fmla="*/ 0 h 5212129"/>
              <a:gd name="connsiteX1" fmla="*/ 11752447 w 11756247"/>
              <a:gd name="connsiteY1" fmla="*/ 0 h 5212129"/>
              <a:gd name="connsiteX2" fmla="*/ 11756247 w 11756247"/>
              <a:gd name="connsiteY2" fmla="*/ 5212129 h 5212129"/>
              <a:gd name="connsiteX3" fmla="*/ 11170620 w 11756247"/>
              <a:gd name="connsiteY3" fmla="*/ 5209314 h 5212129"/>
              <a:gd name="connsiteX4" fmla="*/ 0 w 11756247"/>
              <a:gd name="connsiteY4" fmla="*/ 5207268 h 5212129"/>
              <a:gd name="connsiteX5" fmla="*/ 0 w 11756247"/>
              <a:gd name="connsiteY5" fmla="*/ 0 h 5212129"/>
              <a:gd name="connsiteX0" fmla="*/ 0 w 11756247"/>
              <a:gd name="connsiteY0" fmla="*/ 0 h 5212129"/>
              <a:gd name="connsiteX1" fmla="*/ 11752447 w 11756247"/>
              <a:gd name="connsiteY1" fmla="*/ 0 h 5212129"/>
              <a:gd name="connsiteX2" fmla="*/ 11756247 w 11756247"/>
              <a:gd name="connsiteY2" fmla="*/ 5212129 h 5212129"/>
              <a:gd name="connsiteX3" fmla="*/ 0 w 11756247"/>
              <a:gd name="connsiteY3" fmla="*/ 5207268 h 5212129"/>
              <a:gd name="connsiteX4" fmla="*/ 0 w 11756247"/>
              <a:gd name="connsiteY4" fmla="*/ 0 h 5212129"/>
              <a:gd name="connsiteX0" fmla="*/ 0 w 11752730"/>
              <a:gd name="connsiteY0" fmla="*/ 0 h 5212129"/>
              <a:gd name="connsiteX1" fmla="*/ 11752447 w 11752730"/>
              <a:gd name="connsiteY1" fmla="*/ 0 h 5212129"/>
              <a:gd name="connsiteX2" fmla="*/ 11751509 w 11752730"/>
              <a:gd name="connsiteY2" fmla="*/ 5212129 h 5212129"/>
              <a:gd name="connsiteX3" fmla="*/ 0 w 11752730"/>
              <a:gd name="connsiteY3" fmla="*/ 5207268 h 5212129"/>
              <a:gd name="connsiteX4" fmla="*/ 0 w 11752730"/>
              <a:gd name="connsiteY4" fmla="*/ 0 h 5212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52730" h="5212129">
                <a:moveTo>
                  <a:pt x="0" y="0"/>
                </a:moveTo>
                <a:lnTo>
                  <a:pt x="11752447" y="0"/>
                </a:lnTo>
                <a:cubicBezTo>
                  <a:pt x="11753714" y="1737376"/>
                  <a:pt x="11750242" y="3474753"/>
                  <a:pt x="11751509" y="5212129"/>
                </a:cubicBezTo>
                <a:lnTo>
                  <a:pt x="0" y="5207268"/>
                </a:lnTo>
                <a:lnTo>
                  <a:pt x="0" y="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457200" indent="-457200">
              <a:spcBef>
                <a:spcPts val="600"/>
              </a:spcBef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reference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35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6638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3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6"/>
            <a:ext cx="11752447" cy="451835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2800">
                <a:solidFill>
                  <a:schemeClr val="tx1"/>
                </a:solidFill>
              </a:defRPr>
            </a:lvl3pPr>
            <a:lvl4pPr>
              <a:defRPr sz="2400">
                <a:solidFill>
                  <a:schemeClr val="tx1"/>
                </a:solidFill>
              </a:defRPr>
            </a:lvl4pPr>
            <a:lvl5pPr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7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8" y="1359937"/>
            <a:ext cx="11753065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latin typeface="Trebuchet MS" panose="020B06030202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4"/>
            <a:ext cx="11752447" cy="405266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67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186660"/>
            <a:ext cx="11752446" cy="564531"/>
          </a:xfrm>
        </p:spPr>
        <p:txBody>
          <a:bodyPr>
            <a:noAutofit/>
          </a:bodyPr>
          <a:lstStyle>
            <a:lvl1pPr>
              <a:defRPr sz="5000" b="1" spc="-300">
                <a:solidFill>
                  <a:srgbClr val="26416B"/>
                </a:solidFill>
                <a:latin typeface="Open Sans" panose="020B0606030504020204" pitchFamily="34" charset="0"/>
                <a:cs typeface="Microsoft Tai Le" panose="020B0502040204020203" pitchFamily="34" charset="0"/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11138" y="686435"/>
            <a:ext cx="11753850" cy="465688"/>
          </a:xfrm>
        </p:spPr>
        <p:txBody>
          <a:bodyPr>
            <a:noAutofit/>
          </a:bodyPr>
          <a:lstStyle>
            <a:lvl1pPr marL="0" indent="0">
              <a:buNone/>
              <a:defRPr sz="3200" cap="all" baseline="0">
                <a:solidFill>
                  <a:srgbClr val="E84A27"/>
                </a:solidFill>
                <a:latin typeface="Open Sans" panose="020B0606030504020204" pitchFamily="34" charset="0"/>
                <a:ea typeface="Franchise" panose="00000009000000000000" pitchFamily="49" charset="0"/>
                <a:cs typeface="Microsoft Tai Le" panose="020B0502040204020203" pitchFamily="34" charset="0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6"/>
            <a:ext cx="11752447" cy="45183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85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and 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186660"/>
            <a:ext cx="11752446" cy="564531"/>
          </a:xfrm>
        </p:spPr>
        <p:txBody>
          <a:bodyPr>
            <a:noAutofit/>
          </a:bodyPr>
          <a:lstStyle>
            <a:lvl1pPr>
              <a:defRPr sz="5000" b="1" spc="-300">
                <a:solidFill>
                  <a:srgbClr val="26416B"/>
                </a:solidFill>
                <a:latin typeface="Open Sans" panose="020B0606030504020204" pitchFamily="34" charset="0"/>
                <a:cs typeface="Microsoft Tai Le" panose="020B0502040204020203" pitchFamily="34" charset="0"/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11138" y="686435"/>
            <a:ext cx="11753850" cy="465688"/>
          </a:xfrm>
        </p:spPr>
        <p:txBody>
          <a:bodyPr>
            <a:noAutofit/>
          </a:bodyPr>
          <a:lstStyle>
            <a:lvl1pPr marL="0" indent="0">
              <a:buNone/>
              <a:defRPr sz="3200" cap="all" baseline="0">
                <a:solidFill>
                  <a:srgbClr val="E84A27"/>
                </a:solidFill>
                <a:latin typeface="Open Sans" panose="020B0606030504020204" pitchFamily="34" charset="0"/>
                <a:ea typeface="Franchise" panose="00000009000000000000" pitchFamily="49" charset="0"/>
                <a:cs typeface="Microsoft Tai Le" panose="020B0502040204020203" pitchFamily="34" charset="0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8" y="1359937"/>
            <a:ext cx="11753065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latin typeface="Trebuchet MS" panose="020B06030202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4"/>
            <a:ext cx="11752447" cy="405266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4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8"/>
            <a:ext cx="5736657" cy="45183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27546" y="1359938"/>
            <a:ext cx="5736657" cy="45183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75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9" y="1359937"/>
            <a:ext cx="5737268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6"/>
            <a:ext cx="5736657" cy="40526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226929" y="1359937"/>
            <a:ext cx="5737268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27546" y="1825626"/>
            <a:ext cx="5736657" cy="40526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31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lang="en-US" spc="-300" dirty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26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81262" y="441063"/>
            <a:ext cx="11242307" cy="3018829"/>
          </a:xfrm>
        </p:spPr>
        <p:txBody>
          <a:bodyPr anchor="b" anchorCtr="0">
            <a:normAutofit/>
          </a:bodyPr>
          <a:lstStyle>
            <a:lvl1pPr marL="0" indent="0" algn="ctr">
              <a:buNone/>
              <a:defRPr sz="4400" b="1" i="0" cap="all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TERM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1263" y="3459893"/>
            <a:ext cx="11242307" cy="2534508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definition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8091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3" r:id="rId4"/>
    <p:sldLayoutId id="2147483658" r:id="rId5"/>
    <p:sldLayoutId id="2147483664" r:id="rId6"/>
    <p:sldLayoutId id="2147483656" r:id="rId7"/>
    <p:sldLayoutId id="2147483655" r:id="rId8"/>
    <p:sldLayoutId id="2147483657" r:id="rId9"/>
    <p:sldLayoutId id="2147483659" r:id="rId10"/>
    <p:sldLayoutId id="2147483661" r:id="rId11"/>
    <p:sldLayoutId id="2147483660" r:id="rId12"/>
    <p:sldLayoutId id="2147483665" r:id="rId13"/>
    <p:sldLayoutId id="214748366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 cap="all" spc="-150" baseline="0">
          <a:solidFill>
            <a:schemeClr val="tx1"/>
          </a:solidFill>
          <a:latin typeface="Open Sans" panose="020B0606030504020204" pitchFamily="34" charset="0"/>
          <a:ea typeface="Franchise" panose="00000009000000000000" pitchFamily="49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471200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24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20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Science: geoscience data + collection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87BECE91-F0A2-4C0D-9997-D487B433052A}"/>
              </a:ext>
            </a:extLst>
          </p:cNvPr>
          <p:cNvSpPr txBox="1">
            <a:spLocks/>
          </p:cNvSpPr>
          <p:nvPr/>
        </p:nvSpPr>
        <p:spPr>
          <a:xfrm>
            <a:off x="173038" y="5132982"/>
            <a:ext cx="11868150" cy="3745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71200"/>
              </a:buClr>
              <a:buFont typeface="Arial" panose="020B0604020202020204" pitchFamily="34" charset="0"/>
              <a:buNone/>
              <a:defRPr sz="2800" b="1" kern="1200">
                <a:ln w="3175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471200"/>
              </a:buClr>
              <a:buFont typeface="Arial" panose="020B0604020202020204" pitchFamily="34" charset="0"/>
              <a:buChar char="•"/>
              <a:defRPr sz="2400" b="0" kern="1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471200"/>
              </a:buClr>
              <a:buFont typeface="Arial" panose="020B0604020202020204" pitchFamily="34" charset="0"/>
              <a:buChar char="•"/>
              <a:defRPr sz="2000" b="0" kern="1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471200"/>
              </a:buClr>
              <a:buFont typeface="Arial" panose="020B0604020202020204" pitchFamily="34" charset="0"/>
              <a:buChar char="•"/>
              <a:defRPr sz="1800" b="0" kern="1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471200"/>
              </a:buClr>
              <a:buFont typeface="Arial" panose="020B0604020202020204" pitchFamily="34" charset="0"/>
              <a:buChar char="•"/>
              <a:defRPr sz="1800" b="0" kern="1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ATMS 517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106BD702-790A-47F6-917E-FB263E973626}"/>
              </a:ext>
            </a:extLst>
          </p:cNvPr>
          <p:cNvSpPr txBox="1">
            <a:spLocks/>
          </p:cNvSpPr>
          <p:nvPr/>
        </p:nvSpPr>
        <p:spPr>
          <a:xfrm>
            <a:off x="173038" y="3829205"/>
            <a:ext cx="11868150" cy="4962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471200"/>
              </a:buClr>
              <a:buFont typeface="Arial" panose="020B0604020202020204" pitchFamily="34" charset="0"/>
              <a:buNone/>
              <a:defRPr sz="3600" b="0" kern="1200" cap="all" spc="300" baseline="0">
                <a:solidFill>
                  <a:srgbClr val="E84A2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471200"/>
              </a:buClr>
              <a:buFont typeface="Arial" panose="020B0604020202020204" pitchFamily="34" charset="0"/>
              <a:buChar char="•"/>
              <a:defRPr sz="2400" b="0" kern="1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471200"/>
              </a:buClr>
              <a:buFont typeface="Arial" panose="020B0604020202020204" pitchFamily="34" charset="0"/>
              <a:buChar char="•"/>
              <a:defRPr sz="2000" b="0" kern="1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471200"/>
              </a:buClr>
              <a:buFont typeface="Arial" panose="020B0604020202020204" pitchFamily="34" charset="0"/>
              <a:buChar char="•"/>
              <a:defRPr sz="1800" b="0" kern="1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471200"/>
              </a:buClr>
              <a:buFont typeface="Arial" panose="020B0604020202020204" pitchFamily="34" charset="0"/>
              <a:buChar char="•"/>
              <a:defRPr sz="1800" b="0" kern="1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PROFESSOR ALICIA KLEES</a:t>
            </a:r>
          </a:p>
        </p:txBody>
      </p:sp>
    </p:spTree>
    <p:extLst>
      <p:ext uri="{BB962C8B-B14F-4D97-AF65-F5344CB8AC3E}">
        <p14:creationId xmlns:p14="http://schemas.microsoft.com/office/powerpoint/2010/main" val="2722125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geosciences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756" y="1359936"/>
            <a:ext cx="11752447" cy="4570086"/>
          </a:xfrm>
        </p:spPr>
        <p:txBody>
          <a:bodyPr>
            <a:normAutofit lnSpcReduction="10000"/>
          </a:bodyPr>
          <a:lstStyle/>
          <a:p>
            <a:r>
              <a:rPr lang="en-US" sz="3600" b="1" dirty="0"/>
              <a:t>Geosciences data</a:t>
            </a:r>
            <a:r>
              <a:rPr lang="en-US" sz="3600" dirty="0"/>
              <a:t> includes data that is:</a:t>
            </a:r>
          </a:p>
          <a:p>
            <a:pPr lvl="1"/>
            <a:r>
              <a:rPr lang="en-US" sz="3200" dirty="0"/>
              <a:t>a record of a </a:t>
            </a:r>
            <a:r>
              <a:rPr lang="en-US" sz="3200" dirty="0">
                <a:solidFill>
                  <a:srgbClr val="0070C0"/>
                </a:solidFill>
              </a:rPr>
              <a:t>physical or descriptive characteristic </a:t>
            </a:r>
            <a:br>
              <a:rPr lang="en-US" sz="3200" dirty="0"/>
            </a:br>
            <a:r>
              <a:rPr lang="en-US" sz="3200" dirty="0"/>
              <a:t>of the earth system</a:t>
            </a:r>
          </a:p>
          <a:p>
            <a:pPr lvl="1"/>
            <a:r>
              <a:rPr lang="en-US" sz="3200" dirty="0"/>
              <a:t>a record of </a:t>
            </a:r>
            <a:r>
              <a:rPr lang="en-US" sz="3200" dirty="0">
                <a:solidFill>
                  <a:srgbClr val="0070C0"/>
                </a:solidFill>
              </a:rPr>
              <a:t>its inhabitants</a:t>
            </a:r>
            <a:r>
              <a:rPr lang="en-US" sz="3200" dirty="0"/>
              <a:t>, that has </a:t>
            </a:r>
            <a:r>
              <a:rPr lang="en-US" sz="3200" dirty="0">
                <a:solidFill>
                  <a:srgbClr val="0070C0"/>
                </a:solidFill>
              </a:rPr>
              <a:t>a geographic </a:t>
            </a:r>
          </a:p>
          <a:p>
            <a:pPr lvl="1"/>
            <a:r>
              <a:rPr lang="en-US" sz="3200" dirty="0">
                <a:solidFill>
                  <a:srgbClr val="0070C0"/>
                </a:solidFill>
              </a:rPr>
              <a:t>location</a:t>
            </a:r>
            <a:r>
              <a:rPr lang="en-US" sz="3200" dirty="0"/>
              <a:t> associated with it.  </a:t>
            </a:r>
          </a:p>
          <a:p>
            <a:r>
              <a:rPr lang="en-US" sz="3600" dirty="0"/>
              <a:t>Often, geosciences data will </a:t>
            </a:r>
            <a:r>
              <a:rPr lang="en-US" sz="3600" b="1" dirty="0"/>
              <a:t>also have a </a:t>
            </a:r>
            <a:r>
              <a:rPr lang="en-US" sz="3600" b="1" dirty="0">
                <a:solidFill>
                  <a:srgbClr val="0070C0"/>
                </a:solidFill>
              </a:rPr>
              <a:t>time</a:t>
            </a:r>
            <a:r>
              <a:rPr lang="en-US" sz="3600" b="1" dirty="0"/>
              <a:t> </a:t>
            </a:r>
            <a:r>
              <a:rPr lang="en-US" sz="3600" dirty="0"/>
              <a:t>associated with it.</a:t>
            </a:r>
            <a:endParaRPr lang="en-US" sz="3600" b="1" dirty="0"/>
          </a:p>
          <a:p>
            <a:r>
              <a:rPr lang="en-US" sz="3600" dirty="0"/>
              <a:t>Geosciences data </a:t>
            </a:r>
            <a:r>
              <a:rPr lang="en-US" sz="3600" b="1" i="1" dirty="0"/>
              <a:t>extends well beyond </a:t>
            </a:r>
            <a:r>
              <a:rPr lang="en-US" sz="3600" dirty="0"/>
              <a:t>what we typically think of as “weather” or “climate” data. </a:t>
            </a:r>
          </a:p>
          <a:p>
            <a:endParaRPr lang="en-US" sz="3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BC7C38-5AC1-2B40-8779-E4BF594F6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36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GEOSCIENCES </a:t>
            </a:r>
            <a:r>
              <a:rPr lang="en-US" dirty="0" err="1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756" y="1359935"/>
            <a:ext cx="11752447" cy="5254423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70C0"/>
                </a:solidFill>
              </a:rPr>
              <a:t>Examples</a:t>
            </a:r>
            <a:r>
              <a:rPr lang="en-US" sz="3600" dirty="0">
                <a:solidFill>
                  <a:srgbClr val="0070C0"/>
                </a:solidFill>
              </a:rPr>
              <a:t> of geosciences data</a:t>
            </a:r>
          </a:p>
          <a:p>
            <a:pPr lvl="1"/>
            <a:r>
              <a:rPr lang="en-US" sz="3200" dirty="0"/>
              <a:t>weather stations</a:t>
            </a:r>
          </a:p>
          <a:p>
            <a:pPr lvl="1"/>
            <a:r>
              <a:rPr lang="en-US" dirty="0"/>
              <a:t>photos of glaciers</a:t>
            </a:r>
          </a:p>
          <a:p>
            <a:pPr lvl="1"/>
            <a:r>
              <a:rPr lang="en-US" sz="3200" dirty="0"/>
              <a:t>satellite imagery of earth</a:t>
            </a:r>
          </a:p>
          <a:p>
            <a:pPr lvl="1"/>
            <a:r>
              <a:rPr lang="en-US" sz="3200" dirty="0"/>
              <a:t>locations and times of earthquakes</a:t>
            </a:r>
          </a:p>
          <a:p>
            <a:pPr lvl="1"/>
            <a:r>
              <a:rPr lang="en-US" sz="3200" dirty="0"/>
              <a:t>surveys of tree populations in a forest</a:t>
            </a:r>
          </a:p>
          <a:p>
            <a:pPr lvl="1"/>
            <a:r>
              <a:rPr lang="en-US" sz="3200" dirty="0"/>
              <a:t>economic impact data from weather disasters</a:t>
            </a:r>
          </a:p>
          <a:p>
            <a:pPr lvl="1"/>
            <a:r>
              <a:rPr lang="en-US" sz="3200" dirty="0"/>
              <a:t>output from a weather forecast or climate model</a:t>
            </a:r>
          </a:p>
          <a:p>
            <a:pPr lvl="1"/>
            <a:r>
              <a:rPr lang="en-US" sz="3200" dirty="0"/>
              <a:t>surveys of human illness related to water quality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FC6AA4-502B-544E-8CDE-228F9D2D6A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i="1" dirty="0"/>
              <a:t>Image</a:t>
            </a:r>
            <a:r>
              <a:rPr lang="en-US" dirty="0"/>
              <a:t>: </a:t>
            </a:r>
            <a:r>
              <a:rPr lang="en-US" b="1" dirty="0" err="1"/>
              <a:t>GeoColor</a:t>
            </a:r>
            <a:r>
              <a:rPr lang="en-US" b="1" dirty="0"/>
              <a:t> - True Color daytime, multispectral IR at night - 18 Jun 2020 - 1400 UTC. </a:t>
            </a:r>
            <a:r>
              <a:rPr lang="en-US" b="1" i="1" dirty="0"/>
              <a:t>NOAA</a:t>
            </a:r>
            <a:r>
              <a:rPr lang="en-US" dirty="0"/>
              <a:t> </a:t>
            </a:r>
            <a:endParaRPr lang="en-US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5EF729-B7F7-864C-A857-BFFDCE5A91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948" y="1161288"/>
            <a:ext cx="3191256" cy="319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85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 of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756" y="1359936"/>
            <a:ext cx="11752447" cy="47399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Geosciences data can take many forms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b="1" dirty="0"/>
              <a:t>Digital</a:t>
            </a:r>
            <a:r>
              <a:rPr lang="en-US" dirty="0"/>
              <a:t>: Data that is stored by a computer in binary format.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b="1" dirty="0"/>
              <a:t>Analog</a:t>
            </a:r>
            <a:r>
              <a:rPr lang="en-US" dirty="0"/>
              <a:t>: Data that is stored as a physical record.</a:t>
            </a:r>
          </a:p>
          <a:p>
            <a:pPr>
              <a:spcBef>
                <a:spcPts val="280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 What are examples of each of these?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52F22B-831C-B04A-898F-3A5DB5D787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948718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38" y="243641"/>
            <a:ext cx="11752446" cy="114892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collection methods, </a:t>
            </a:r>
            <a:r>
              <a:rPr lang="en-US" i="1" dirty="0"/>
              <a:t>part 1 of 5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9D6BFE0-100D-3A4D-B6C5-B4B8233E5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Data collection method: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In situ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pPr lvl="1">
              <a:spcBef>
                <a:spcPts val="1200"/>
              </a:spcBef>
            </a:pPr>
            <a:r>
              <a:rPr lang="en-US" b="1" dirty="0">
                <a:solidFill>
                  <a:srgbClr val="0070C0"/>
                </a:solidFill>
              </a:rPr>
              <a:t>Definition</a:t>
            </a:r>
            <a:r>
              <a:rPr lang="en-US" dirty="0"/>
              <a:t>: Measured directly by a sensor within the medium in its natural setting</a:t>
            </a:r>
          </a:p>
          <a:p>
            <a:pPr lvl="1">
              <a:spcBef>
                <a:spcPts val="1200"/>
              </a:spcBef>
            </a:pPr>
            <a:r>
              <a:rPr lang="en-US" b="1" dirty="0">
                <a:solidFill>
                  <a:srgbClr val="0070C0"/>
                </a:solidFill>
              </a:rPr>
              <a:t>Example</a:t>
            </a:r>
            <a:r>
              <a:rPr lang="en-US" dirty="0"/>
              <a:t>: Thermometer</a:t>
            </a:r>
          </a:p>
          <a:p>
            <a:pPr lvl="1">
              <a:spcBef>
                <a:spcPts val="1200"/>
              </a:spcBef>
            </a:pPr>
            <a:r>
              <a:rPr lang="en-US" b="1" dirty="0">
                <a:solidFill>
                  <a:srgbClr val="0070C0"/>
                </a:solidFill>
              </a:rPr>
              <a:t>Advantages</a:t>
            </a:r>
            <a:r>
              <a:rPr lang="en-US" dirty="0"/>
              <a:t>: Direct measurement can </a:t>
            </a:r>
            <a:br>
              <a:rPr lang="en-US" dirty="0"/>
            </a:br>
            <a:r>
              <a:rPr lang="en-US" dirty="0"/>
              <a:t>characterize instrument</a:t>
            </a:r>
          </a:p>
          <a:p>
            <a:pPr lvl="1">
              <a:spcBef>
                <a:spcPts val="1200"/>
              </a:spcBef>
            </a:pPr>
            <a:r>
              <a:rPr lang="en-US" b="1" dirty="0">
                <a:solidFill>
                  <a:srgbClr val="0070C0"/>
                </a:solidFill>
              </a:rPr>
              <a:t>Disadvantages</a:t>
            </a:r>
            <a:r>
              <a:rPr lang="en-US" dirty="0"/>
              <a:t>: Only available where you have sensor(s)</a:t>
            </a:r>
          </a:p>
        </p:txBody>
      </p:sp>
    </p:spTree>
    <p:extLst>
      <p:ext uri="{BB962C8B-B14F-4D97-AF65-F5344CB8AC3E}">
        <p14:creationId xmlns:p14="http://schemas.microsoft.com/office/powerpoint/2010/main" val="302300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38" y="243641"/>
            <a:ext cx="11752446" cy="114892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collection methods, </a:t>
            </a:r>
            <a:r>
              <a:rPr lang="en-US" i="1" dirty="0"/>
              <a:t>part 2 of 5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9D6BFE0-100D-3A4D-B6C5-B4B8233E5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Data collection method: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In vitro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pPr lvl="1">
              <a:spcBef>
                <a:spcPts val="1200"/>
              </a:spcBef>
            </a:pPr>
            <a:r>
              <a:rPr lang="en-US" b="1" dirty="0">
                <a:solidFill>
                  <a:srgbClr val="0070C0"/>
                </a:solidFill>
              </a:rPr>
              <a:t>Definition</a:t>
            </a:r>
            <a:r>
              <a:rPr lang="en-US" dirty="0"/>
              <a:t>: Measured directly by a sensor within the medium outside its natural setting</a:t>
            </a:r>
          </a:p>
          <a:p>
            <a:pPr lvl="1">
              <a:spcBef>
                <a:spcPts val="1200"/>
              </a:spcBef>
            </a:pPr>
            <a:r>
              <a:rPr lang="en-US" b="1" dirty="0">
                <a:solidFill>
                  <a:srgbClr val="0070C0"/>
                </a:solidFill>
              </a:rPr>
              <a:t>Example</a:t>
            </a:r>
            <a:r>
              <a:rPr lang="en-US" dirty="0"/>
              <a:t>: Aerosol filter brought back to lab</a:t>
            </a:r>
          </a:p>
          <a:p>
            <a:pPr lvl="1" fontAlgn="t">
              <a:spcBef>
                <a:spcPts val="1200"/>
              </a:spcBef>
            </a:pPr>
            <a:r>
              <a:rPr lang="en-US" b="1" dirty="0">
                <a:solidFill>
                  <a:srgbClr val="0070C0"/>
                </a:solidFill>
              </a:rPr>
              <a:t>Advantages</a:t>
            </a:r>
            <a:r>
              <a:rPr lang="en-US" dirty="0"/>
              <a:t>: Can collect and reanalyze</a:t>
            </a:r>
          </a:p>
          <a:p>
            <a:pPr lvl="1" fontAlgn="t">
              <a:spcBef>
                <a:spcPts val="1200"/>
              </a:spcBef>
            </a:pPr>
            <a:r>
              <a:rPr lang="en-US" b="1" dirty="0">
                <a:solidFill>
                  <a:srgbClr val="0070C0"/>
                </a:solidFill>
              </a:rPr>
              <a:t>Disadvantages</a:t>
            </a:r>
            <a:r>
              <a:rPr lang="en-US" dirty="0"/>
              <a:t>: Cumbersome?</a:t>
            </a:r>
          </a:p>
        </p:txBody>
      </p:sp>
    </p:spTree>
    <p:extLst>
      <p:ext uri="{BB962C8B-B14F-4D97-AF65-F5344CB8AC3E}">
        <p14:creationId xmlns:p14="http://schemas.microsoft.com/office/powerpoint/2010/main" val="1102751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38" y="243641"/>
            <a:ext cx="11752446" cy="114892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collection methods, </a:t>
            </a:r>
            <a:r>
              <a:rPr lang="en-US" i="1" dirty="0"/>
              <a:t>part 3 of 5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9D6BFE0-100D-3A4D-B6C5-B4B8233E5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Data collection method: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Computationally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Definition</a:t>
            </a:r>
            <a:r>
              <a:rPr lang="en-US" dirty="0"/>
              <a:t>: Using a model to simulate and understand natural systems</a:t>
            </a:r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Example</a:t>
            </a:r>
            <a:r>
              <a:rPr lang="en-US" dirty="0"/>
              <a:t>: Climate model</a:t>
            </a:r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Advantages</a:t>
            </a:r>
            <a:r>
              <a:rPr lang="en-US" dirty="0"/>
              <a:t>: Computational power is cheap compared to observations</a:t>
            </a:r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Disadvantages</a:t>
            </a:r>
            <a:r>
              <a:rPr lang="en-US" dirty="0"/>
              <a:t>: “All models are wrong, but some are useful”</a:t>
            </a:r>
          </a:p>
        </p:txBody>
      </p:sp>
    </p:spTree>
    <p:extLst>
      <p:ext uri="{BB962C8B-B14F-4D97-AF65-F5344CB8AC3E}">
        <p14:creationId xmlns:p14="http://schemas.microsoft.com/office/powerpoint/2010/main" val="234825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38" y="243641"/>
            <a:ext cx="11752446" cy="114892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collection methods, </a:t>
            </a:r>
            <a:r>
              <a:rPr lang="en-US" i="1" dirty="0"/>
              <a:t>part 4 of 5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9D6BFE0-100D-3A4D-B6C5-B4B8233E5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/>
              <a:t>Data collection method: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By Proxy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Definition</a:t>
            </a:r>
            <a:r>
              <a:rPr lang="en-US" dirty="0"/>
              <a:t>: Using one dataset to infer about another that cannot be directly measured (frequently used to reconstruct data that can not be observed)</a:t>
            </a:r>
            <a:endParaRPr lang="en-US" sz="4400" dirty="0"/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Example</a:t>
            </a:r>
            <a:r>
              <a:rPr lang="en-US" dirty="0"/>
              <a:t>: Measure tree rings to infer precipitation </a:t>
            </a:r>
          </a:p>
          <a:p>
            <a:pPr lvl="1" fontAlgn="t"/>
            <a:r>
              <a:rPr lang="en-US" b="1" dirty="0">
                <a:solidFill>
                  <a:srgbClr val="0070C0"/>
                </a:solidFill>
                <a:latin typeface="Open Sans"/>
                <a:ea typeface="Open Sans"/>
                <a:cs typeface="Open Sans"/>
              </a:rPr>
              <a:t>Advantages</a:t>
            </a:r>
            <a:r>
              <a:rPr lang="en-US" dirty="0">
                <a:latin typeface="Open Sans"/>
                <a:ea typeface="Open Sans"/>
                <a:cs typeface="Open Sans"/>
              </a:rPr>
              <a:t>: Can allow synthetic observations of past measurements</a:t>
            </a:r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Disadvantages</a:t>
            </a:r>
            <a:r>
              <a:rPr lang="en-US" dirty="0"/>
              <a:t>: Data not collected in a controlled setting/ relationship between proxy and variable?</a:t>
            </a:r>
          </a:p>
          <a:p>
            <a:pPr fontAlgn="t"/>
            <a:endParaRPr lang="en-US" sz="4800" dirty="0"/>
          </a:p>
          <a:p>
            <a:pPr marL="457200" lvl="1" indent="0" fontAlgn="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49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38" y="243641"/>
            <a:ext cx="11752446" cy="114892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collection methods, </a:t>
            </a:r>
            <a:r>
              <a:rPr lang="en-US" i="1" dirty="0"/>
              <a:t>part 5 of 5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9D6BFE0-100D-3A4D-B6C5-B4B8233E5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Data collection method: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Remote Sensing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Definition</a:t>
            </a:r>
            <a:r>
              <a:rPr lang="en-US" dirty="0"/>
              <a:t>: Using electromagnetic radiation to retrieve information</a:t>
            </a:r>
            <a:endParaRPr lang="en-US" sz="4400" dirty="0"/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Example</a:t>
            </a:r>
            <a:r>
              <a:rPr lang="en-US" dirty="0"/>
              <a:t>: Using infrared radiation to measure temperature</a:t>
            </a:r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Advantages</a:t>
            </a:r>
            <a:r>
              <a:rPr lang="en-US" dirty="0"/>
              <a:t>: Can often be applied over a large area</a:t>
            </a:r>
          </a:p>
          <a:p>
            <a:pPr lvl="1" fontAlgn="t"/>
            <a:r>
              <a:rPr lang="en-US" b="1" dirty="0">
                <a:solidFill>
                  <a:srgbClr val="0070C0"/>
                </a:solidFill>
              </a:rPr>
              <a:t>Disadvantages</a:t>
            </a:r>
            <a:r>
              <a:rPr lang="en-US" dirty="0"/>
              <a:t>: Uncertain relationship between electromagnetic energy and variable</a:t>
            </a:r>
          </a:p>
          <a:p>
            <a:pPr fontAlgn="t"/>
            <a:endParaRPr lang="en-US" sz="4800" dirty="0"/>
          </a:p>
          <a:p>
            <a:pPr marL="457200" lvl="1" indent="0" fontAlgn="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84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07C59F1D-A927-4419-9C4F-B47EB5E7BCE8}" vid="{988AE39D-6ED3-44B0-BF17-7412BF32C7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7595</TotalTime>
  <Words>503</Words>
  <Application>Microsoft Office PowerPoint</Application>
  <PresentationFormat>Widescreen</PresentationFormat>
  <Paragraphs>61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Trebuchet MS</vt:lpstr>
      <vt:lpstr>Arial</vt:lpstr>
      <vt:lpstr>Calibri</vt:lpstr>
      <vt:lpstr>Open Sans</vt:lpstr>
      <vt:lpstr>Wingdings</vt:lpstr>
      <vt:lpstr>Open Sans Light</vt:lpstr>
      <vt:lpstr>Office Theme</vt:lpstr>
      <vt:lpstr>Data Science: geoscience data + collection</vt:lpstr>
      <vt:lpstr>geosciences data</vt:lpstr>
      <vt:lpstr>EXAMPLES OF GEOSCIENCES datA</vt:lpstr>
      <vt:lpstr>forms of data</vt:lpstr>
      <vt:lpstr>Data collection methods, part 1 of 5</vt:lpstr>
      <vt:lpstr>Data collection methods, part 2 of 5</vt:lpstr>
      <vt:lpstr>Data collection methods, part 3 of 5</vt:lpstr>
      <vt:lpstr>Data collection methods, part 4 of 5</vt:lpstr>
      <vt:lpstr>Data collection methods, part 5 of 5</vt:lpstr>
    </vt:vector>
  </TitlesOfParts>
  <Manager/>
  <Company>UI Atmospheric Sciences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Brian Jewett and Alicia Klees</dc:creator>
  <cp:keywords/>
  <dc:description/>
  <cp:lastModifiedBy>Klees, Alicia</cp:lastModifiedBy>
  <cp:revision>81</cp:revision>
  <dcterms:created xsi:type="dcterms:W3CDTF">2018-12-12T21:03:18Z</dcterms:created>
  <dcterms:modified xsi:type="dcterms:W3CDTF">2021-01-25T16:19:19Z</dcterms:modified>
  <cp:category/>
</cp:coreProperties>
</file>

<file path=docProps/thumbnail.jpeg>
</file>